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84" r:id="rId4"/>
    <p:sldId id="283" r:id="rId5"/>
    <p:sldId id="260" r:id="rId6"/>
    <p:sldId id="257" r:id="rId7"/>
    <p:sldId id="263" r:id="rId8"/>
    <p:sldId id="264" r:id="rId9"/>
    <p:sldId id="265" r:id="rId10"/>
    <p:sldId id="277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6" r:id="rId19"/>
    <p:sldId id="285" r:id="rId20"/>
    <p:sldId id="279" r:id="rId21"/>
    <p:sldId id="261" r:id="rId22"/>
    <p:sldId id="282" r:id="rId23"/>
    <p:sldId id="281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251E3-2C71-41DA-9474-2F049157FD87}" type="datetimeFigureOut">
              <a:rPr lang="cs-CZ" smtClean="0"/>
              <a:pPr/>
              <a:t>15.2.2018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67773-4931-46D4-9404-A3B8F5F6A6F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823071"/>
            <a:ext cx="7772400" cy="1470025"/>
          </a:xfrm>
        </p:spPr>
        <p:txBody>
          <a:bodyPr>
            <a:noAutofit/>
          </a:bodyPr>
          <a:lstStyle/>
          <a:p>
            <a:r>
              <a:rPr lang="cs-CZ" sz="8000" b="1" dirty="0" smtClean="0">
                <a:solidFill>
                  <a:srgbClr val="009900"/>
                </a:solidFill>
                <a:latin typeface="Arial Narrow" pitchFamily="34" charset="0"/>
              </a:rPr>
              <a:t>SEDMIRADOSTNÁ CESTA</a:t>
            </a:r>
            <a:endParaRPr lang="cs-CZ" sz="8000" b="1" dirty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47664" y="5420816"/>
            <a:ext cx="6400800" cy="1752600"/>
          </a:xfrm>
        </p:spPr>
        <p:txBody>
          <a:bodyPr/>
          <a:lstStyle/>
          <a:p>
            <a:r>
              <a:rPr lang="cs-CZ" dirty="0" smtClean="0">
                <a:solidFill>
                  <a:srgbClr val="009900"/>
                </a:solidFill>
              </a:rPr>
              <a:t>LELEKOVICE  15.ÚNORA 2018</a:t>
            </a:r>
            <a:endParaRPr lang="cs-CZ" dirty="0">
              <a:solidFill>
                <a:srgbClr val="009900"/>
              </a:solidFill>
            </a:endParaRPr>
          </a:p>
        </p:txBody>
      </p:sp>
      <p:pic>
        <p:nvPicPr>
          <p:cNvPr id="4" name="Obrázek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09776"/>
            <a:ext cx="2066544" cy="1463040"/>
          </a:xfrm>
          <a:prstGeom prst="rect">
            <a:avLst/>
          </a:prstGeom>
          <a:ln>
            <a:solidFill>
              <a:srgbClr val="00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el\Desktop\obr.png"/>
          <p:cNvPicPr>
            <a:picLocks noChangeAspect="1" noChangeArrowheads="1"/>
          </p:cNvPicPr>
          <p:nvPr/>
        </p:nvPicPr>
        <p:blipFill>
          <a:blip r:embed="rId2" cstate="print"/>
          <a:srcRect b="19550"/>
          <a:stretch>
            <a:fillRect/>
          </a:stretch>
        </p:blipFill>
        <p:spPr bwMode="auto">
          <a:xfrm>
            <a:off x="251520" y="188639"/>
            <a:ext cx="8712968" cy="6437649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CIMG24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0"/>
            <a:ext cx="4567535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652120" y="422108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solidFill>
                  <a:srgbClr val="009900"/>
                </a:solidFill>
                <a:latin typeface="Franklin Gothic Medium Cond" pitchFamily="34" charset="0"/>
              </a:rPr>
              <a:t>Kaplička v České</a:t>
            </a:r>
            <a:endParaRPr lang="cs-CZ" sz="3600" dirty="0">
              <a:solidFill>
                <a:srgbClr val="009900"/>
              </a:solidFill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kaplička obraz 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38350"/>
            <a:ext cx="9144000" cy="27813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187624" y="522920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solidFill>
                  <a:srgbClr val="009900"/>
                </a:solidFill>
                <a:latin typeface="Franklin Gothic Medium Cond" pitchFamily="34" charset="0"/>
              </a:rPr>
              <a:t> Růžencová tajemství v kapličce v České</a:t>
            </a:r>
          </a:p>
          <a:p>
            <a:r>
              <a:rPr lang="cs-CZ" dirty="0" smtClean="0">
                <a:solidFill>
                  <a:srgbClr val="009900"/>
                </a:solidFill>
                <a:latin typeface="Franklin Gothic Medium Cond" pitchFamily="34" charset="0"/>
              </a:rPr>
              <a:t>                                                                                                                             (</a:t>
            </a:r>
            <a:r>
              <a:rPr lang="cs-CZ" dirty="0" err="1" smtClean="0">
                <a:solidFill>
                  <a:srgbClr val="009900"/>
                </a:solidFill>
                <a:latin typeface="Franklin Gothic Medium Cond" pitchFamily="34" charset="0"/>
              </a:rPr>
              <a:t>Milivoj</a:t>
            </a:r>
            <a:r>
              <a:rPr lang="cs-CZ" dirty="0" smtClean="0">
                <a:solidFill>
                  <a:srgbClr val="009900"/>
                </a:solidFill>
                <a:latin typeface="Franklin Gothic Medium Cond" pitchFamily="34" charset="0"/>
              </a:rPr>
              <a:t> Husák)</a:t>
            </a:r>
            <a:endParaRPr lang="cs-CZ" dirty="0">
              <a:solidFill>
                <a:srgbClr val="009900"/>
              </a:solidFill>
              <a:latin typeface="Franklin Gothic Medium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-243408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1.zastavení: ZVĚSTOVÁNÍ PANNĚ MARII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811688"/>
            <a:ext cx="5400600" cy="5858567"/>
          </a:xfrm>
          <a:prstGeom prst="rect">
            <a:avLst/>
          </a:prstGeom>
        </p:spPr>
      </p:pic>
      <p:pic>
        <p:nvPicPr>
          <p:cNvPr id="5" name="Obrázek 4" descr="017.JPG"/>
          <p:cNvPicPr>
            <a:picLocks noChangeAspect="1"/>
          </p:cNvPicPr>
          <p:nvPr/>
        </p:nvPicPr>
        <p:blipFill>
          <a:blip r:embed="rId3" cstate="print"/>
          <a:srcRect r="18411" b="21509"/>
          <a:stretch>
            <a:fillRect/>
          </a:stretch>
        </p:blipFill>
        <p:spPr>
          <a:xfrm>
            <a:off x="2915815" y="2357083"/>
            <a:ext cx="5976665" cy="4312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15416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1.zastavení: ZVĚSTOVÁNÍ PANNĚ MARII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764704"/>
            <a:ext cx="5443911" cy="5905551"/>
          </a:xfrm>
          <a:prstGeom prst="rect">
            <a:avLst/>
          </a:prstGeom>
        </p:spPr>
      </p:pic>
      <p:pic>
        <p:nvPicPr>
          <p:cNvPr id="7" name="Obrázek 6" descr="014.JPG"/>
          <p:cNvPicPr>
            <a:picLocks noChangeAspect="1"/>
          </p:cNvPicPr>
          <p:nvPr/>
        </p:nvPicPr>
        <p:blipFill>
          <a:blip r:embed="rId3" cstate="print"/>
          <a:srcRect l="19101"/>
          <a:stretch>
            <a:fillRect/>
          </a:stretch>
        </p:blipFill>
        <p:spPr>
          <a:xfrm>
            <a:off x="3347864" y="1577794"/>
            <a:ext cx="5472608" cy="5073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45281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2. zastavení: JEŽÍŠOVO NAROZENÍ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655460"/>
            <a:ext cx="5544616" cy="6014796"/>
          </a:xfrm>
          <a:prstGeom prst="rect">
            <a:avLst/>
          </a:prstGeom>
        </p:spPr>
      </p:pic>
      <p:pic>
        <p:nvPicPr>
          <p:cNvPr id="7" name="Obrázek 6" descr="020.JPG"/>
          <p:cNvPicPr>
            <a:picLocks noChangeAspect="1"/>
          </p:cNvPicPr>
          <p:nvPr/>
        </p:nvPicPr>
        <p:blipFill>
          <a:blip r:embed="rId3" cstate="print"/>
          <a:srcRect l="29525" t="8001" r="23225" b="15350"/>
          <a:stretch>
            <a:fillRect/>
          </a:stretch>
        </p:blipFill>
        <p:spPr>
          <a:xfrm>
            <a:off x="4139952" y="799508"/>
            <a:ext cx="4824536" cy="5869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45281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2. zastavení: JEŽÍŠOVO NAROZENÍ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733574"/>
            <a:ext cx="5472608" cy="5936681"/>
          </a:xfrm>
          <a:prstGeom prst="rect">
            <a:avLst/>
          </a:prstGeom>
        </p:spPr>
      </p:pic>
      <p:pic>
        <p:nvPicPr>
          <p:cNvPr id="5" name="Obrázek 4" descr="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204864"/>
            <a:ext cx="5916149" cy="4437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3. zastavení: KLANĚNÍ TŘÍ KRÁLŮ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733574"/>
            <a:ext cx="5472608" cy="5936681"/>
          </a:xfrm>
          <a:prstGeom prst="rect">
            <a:avLst/>
          </a:prstGeom>
        </p:spPr>
      </p:pic>
      <p:pic>
        <p:nvPicPr>
          <p:cNvPr id="7" name="Obrázek 6" descr="Sc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2396693"/>
            <a:ext cx="6260018" cy="4272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3. zastavení: KLANĚNÍ TŘÍ KRÁLŮ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733574"/>
            <a:ext cx="5472608" cy="5936681"/>
          </a:xfrm>
          <a:prstGeom prst="rect">
            <a:avLst/>
          </a:prstGeom>
        </p:spPr>
      </p:pic>
      <p:pic>
        <p:nvPicPr>
          <p:cNvPr id="4" name="Obrázek 3" descr="108.JPG"/>
          <p:cNvPicPr>
            <a:picLocks noChangeAspect="1"/>
          </p:cNvPicPr>
          <p:nvPr/>
        </p:nvPicPr>
        <p:blipFill>
          <a:blip r:embed="rId3" cstate="print"/>
          <a:srcRect r="19291"/>
          <a:stretch>
            <a:fillRect/>
          </a:stretch>
        </p:blipFill>
        <p:spPr>
          <a:xfrm>
            <a:off x="3240360" y="1422158"/>
            <a:ext cx="5724128" cy="5319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171400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4. zastavení: NALEZENÍ DVANÁCTILETÉHO JEŽÍŠE V CHRÁMU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07504" y="1627905"/>
            <a:ext cx="4713741" cy="5113463"/>
          </a:xfrm>
          <a:prstGeom prst="rect">
            <a:avLst/>
          </a:prstGeom>
        </p:spPr>
      </p:pic>
      <p:pic>
        <p:nvPicPr>
          <p:cNvPr id="5" name="Obrázek 4" descr="026.JPG"/>
          <p:cNvPicPr>
            <a:picLocks noChangeAspect="1"/>
          </p:cNvPicPr>
          <p:nvPr/>
        </p:nvPicPr>
        <p:blipFill>
          <a:blip r:embed="rId3" cstate="print"/>
          <a:srcRect l="13246" t="2706" r="4559"/>
          <a:stretch>
            <a:fillRect/>
          </a:stretch>
        </p:blipFill>
        <p:spPr>
          <a:xfrm>
            <a:off x="2915816" y="1500945"/>
            <a:ext cx="5976664" cy="5305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99392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4. zastavení: NALEZENÍ DVANÁCTILETÉHO JEŽÍŠE V CHRÁMU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1280374"/>
            <a:ext cx="4968552" cy="5389882"/>
          </a:xfrm>
          <a:prstGeom prst="rect">
            <a:avLst/>
          </a:prstGeom>
        </p:spPr>
      </p:pic>
      <p:pic>
        <p:nvPicPr>
          <p:cNvPr id="4" name="Obrázek 3" descr="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312876"/>
            <a:ext cx="5808645" cy="4356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5.zastavení: ZMRTVÝCHVSTÁNÍ PÁNĚ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07504" y="679884"/>
            <a:ext cx="5256584" cy="5702339"/>
          </a:xfrm>
          <a:prstGeom prst="rect">
            <a:avLst/>
          </a:prstGeom>
        </p:spPr>
      </p:pic>
      <p:pic>
        <p:nvPicPr>
          <p:cNvPr id="5" name="Obrázek 4" descr="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1988840"/>
            <a:ext cx="6336704" cy="4752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417289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5.zastavení: ZMRTVÝCHVSTÁNÍ PÁNĚ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07504" y="679884"/>
            <a:ext cx="5256584" cy="5702339"/>
          </a:xfrm>
          <a:prstGeom prst="rect">
            <a:avLst/>
          </a:prstGeom>
        </p:spPr>
      </p:pic>
      <p:pic>
        <p:nvPicPr>
          <p:cNvPr id="8" name="Obrázek 7" descr="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60307" y="2016224"/>
            <a:ext cx="6204181" cy="465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6. zastavení: SESLÁNÍ DUCHA SVATÉHO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07504" y="679884"/>
            <a:ext cx="5256584" cy="5702339"/>
          </a:xfrm>
          <a:prstGeom prst="rect">
            <a:avLst/>
          </a:prstGeom>
        </p:spPr>
      </p:pic>
      <p:pic>
        <p:nvPicPr>
          <p:cNvPr id="5" name="Obrázek 4" descr="030.JPG"/>
          <p:cNvPicPr>
            <a:picLocks noChangeAspect="1"/>
          </p:cNvPicPr>
          <p:nvPr/>
        </p:nvPicPr>
        <p:blipFill>
          <a:blip r:embed="rId3" cstate="print"/>
          <a:srcRect l="12600"/>
          <a:stretch>
            <a:fillRect/>
          </a:stretch>
        </p:blipFill>
        <p:spPr>
          <a:xfrm>
            <a:off x="3059832" y="1647071"/>
            <a:ext cx="5904656" cy="5066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6. zastavení: SESLÁNÍ DUCHA SVATÉHO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218299" y="908720"/>
            <a:ext cx="4713741" cy="5113463"/>
          </a:xfrm>
          <a:prstGeom prst="rect">
            <a:avLst/>
          </a:prstGeom>
        </p:spPr>
      </p:pic>
      <p:pic>
        <p:nvPicPr>
          <p:cNvPr id="7" name="Obrázek 6" descr="032.JPG"/>
          <p:cNvPicPr>
            <a:picLocks noChangeAspect="1"/>
          </p:cNvPicPr>
          <p:nvPr/>
        </p:nvPicPr>
        <p:blipFill>
          <a:blip r:embed="rId3" cstate="print"/>
          <a:srcRect l="14563"/>
          <a:stretch>
            <a:fillRect/>
          </a:stretch>
        </p:blipFill>
        <p:spPr>
          <a:xfrm>
            <a:off x="3203848" y="1548234"/>
            <a:ext cx="5832648" cy="5120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7. zastavení: NANEBEVZETÍ                                            A KORUNOVACE PANNY MARIE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1627905"/>
            <a:ext cx="4713741" cy="5113463"/>
          </a:xfrm>
          <a:prstGeom prst="rect">
            <a:avLst/>
          </a:prstGeom>
        </p:spPr>
      </p:pic>
      <p:pic>
        <p:nvPicPr>
          <p:cNvPr id="5" name="Obrázek 4" descr="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9" y="2366882"/>
            <a:ext cx="5832648" cy="4374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7. zastavení: NANEBEVZETÍ                                            A KORUNOVACE PANNY MARIE</a:t>
            </a:r>
            <a:endParaRPr lang="cs-CZ" sz="3600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6" name="Obrázek 5" descr="mapa s cestou.png"/>
          <p:cNvPicPr>
            <a:picLocks noChangeAspect="1"/>
          </p:cNvPicPr>
          <p:nvPr/>
        </p:nvPicPr>
        <p:blipFill>
          <a:blip r:embed="rId2" cstate="print"/>
          <a:srcRect l="43305"/>
          <a:stretch>
            <a:fillRect/>
          </a:stretch>
        </p:blipFill>
        <p:spPr>
          <a:xfrm>
            <a:off x="179512" y="1627905"/>
            <a:ext cx="4713741" cy="5113463"/>
          </a:xfrm>
          <a:prstGeom prst="rect">
            <a:avLst/>
          </a:prstGeom>
        </p:spPr>
      </p:pic>
      <p:pic>
        <p:nvPicPr>
          <p:cNvPr id="7" name="Obrázek 6" descr="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420888"/>
            <a:ext cx="5652120" cy="423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23528" y="332656"/>
            <a:ext cx="12311384" cy="8463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cs-CZ" sz="3200" b="1" dirty="0" smtClean="0">
                <a:solidFill>
                  <a:srgbClr val="009900"/>
                </a:solidFill>
                <a:latin typeface="Arial Narrow" pitchFamily="34" charset="0"/>
              </a:rPr>
              <a:t>Předpokládané náklady na výstavbu kapličky </a:t>
            </a:r>
          </a:p>
          <a:p>
            <a:pPr fontAlgn="base"/>
            <a:r>
              <a:rPr lang="cs-CZ" sz="3200" b="1" dirty="0" smtClean="0">
                <a:solidFill>
                  <a:srgbClr val="009900"/>
                </a:solidFill>
                <a:latin typeface="Arial Narrow" pitchFamily="34" charset="0"/>
              </a:rPr>
              <a:t>poutní cesty „Sedmi radostí Panny Marie“:</a:t>
            </a:r>
          </a:p>
          <a:p>
            <a:pPr fontAlgn="base"/>
            <a:endParaRPr lang="cs-CZ" sz="3200" b="1" dirty="0" smtClean="0">
              <a:solidFill>
                <a:srgbClr val="009900"/>
              </a:solidFill>
              <a:latin typeface="Arial Narrow" pitchFamily="34" charset="0"/>
            </a:endParaRPr>
          </a:p>
          <a:p>
            <a:pPr fontAlgn="base"/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kamenické práce (autor Jiří </a:t>
            </a:r>
            <a:r>
              <a:rPr lang="cs-CZ" sz="3200" dirty="0" err="1" smtClean="0">
                <a:solidFill>
                  <a:srgbClr val="009900"/>
                </a:solidFill>
                <a:latin typeface="Arial Narrow" pitchFamily="34" charset="0"/>
              </a:rPr>
              <a:t>Zimovčák</a:t>
            </a: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): 21.500,- Kč</a:t>
            </a:r>
            <a:b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obraz (autor </a:t>
            </a:r>
            <a:r>
              <a:rPr lang="cs-CZ" sz="3200" dirty="0" err="1" smtClean="0">
                <a:solidFill>
                  <a:srgbClr val="009900"/>
                </a:solidFill>
                <a:latin typeface="Arial Narrow" pitchFamily="34" charset="0"/>
              </a:rPr>
              <a:t>Milivoj</a:t>
            </a: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 Husák):                   10.000,- Kč</a:t>
            </a:r>
            <a:b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vybudování základů pod kapličku:           2.500,- Kč</a:t>
            </a:r>
            <a:b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kovaná mariánská hvězda:                      2.000,- Kč</a:t>
            </a:r>
            <a:b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doprava, usazení:                                    1.000,- Kč</a:t>
            </a:r>
          </a:p>
          <a:p>
            <a:pPr fontAlgn="base"/>
            <a:endParaRPr lang="cs-CZ" sz="3200" dirty="0" smtClean="0">
              <a:solidFill>
                <a:srgbClr val="009900"/>
              </a:solidFill>
              <a:latin typeface="Arial Narrow" pitchFamily="34" charset="0"/>
            </a:endParaRPr>
          </a:p>
          <a:p>
            <a:pPr fontAlgn="base"/>
            <a:endParaRPr lang="cs-CZ" sz="3200" dirty="0" smtClean="0">
              <a:solidFill>
                <a:srgbClr val="009900"/>
              </a:solidFill>
              <a:latin typeface="Arial Narrow" pitchFamily="34" charset="0"/>
            </a:endParaRPr>
          </a:p>
          <a:p>
            <a:pPr fontAlgn="base"/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Celková cena pořízení jednoho zastavení </a:t>
            </a:r>
          </a:p>
          <a:p>
            <a:pPr fontAlgn="base"/>
            <a:r>
              <a:rPr lang="cs-CZ" sz="3200" dirty="0" err="1" smtClean="0">
                <a:solidFill>
                  <a:srgbClr val="009900"/>
                </a:solidFill>
                <a:latin typeface="Arial Narrow" pitchFamily="34" charset="0"/>
              </a:rPr>
              <a:t>Sedmiradostné</a:t>
            </a:r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 cesty                           </a:t>
            </a:r>
          </a:p>
          <a:p>
            <a:pPr fontAlgn="base"/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byla vyčíslena na </a:t>
            </a:r>
            <a:r>
              <a:rPr lang="cs-CZ" sz="3200" u="sng" dirty="0" smtClean="0">
                <a:solidFill>
                  <a:srgbClr val="009900"/>
                </a:solidFill>
                <a:latin typeface="Arial Narrow" pitchFamily="34" charset="0"/>
              </a:rPr>
              <a:t>37.000,- Kč.</a:t>
            </a:r>
            <a:br>
              <a:rPr lang="cs-CZ" sz="3200" u="sng" dirty="0" smtClean="0">
                <a:solidFill>
                  <a:srgbClr val="009900"/>
                </a:solidFill>
                <a:latin typeface="Arial Narrow" pitchFamily="34" charset="0"/>
              </a:rPr>
            </a:br>
            <a:endParaRPr lang="cs-CZ" sz="3200" u="sng" dirty="0" smtClean="0">
              <a:solidFill>
                <a:srgbClr val="009900"/>
              </a:solidFill>
              <a:latin typeface="Arial Narrow" pitchFamily="34" charset="0"/>
            </a:endParaRPr>
          </a:p>
          <a:p>
            <a:pPr fontAlgn="base"/>
            <a:endParaRPr lang="cs-CZ" sz="3200" u="sng" dirty="0" smtClean="0">
              <a:solidFill>
                <a:srgbClr val="009900"/>
              </a:solidFill>
              <a:latin typeface="Arial Narrow" pitchFamily="34" charset="0"/>
            </a:endParaRPr>
          </a:p>
          <a:p>
            <a:pPr fontAlgn="base"/>
            <a:r>
              <a:rPr lang="cs-CZ" sz="3200" dirty="0" smtClean="0">
                <a:solidFill>
                  <a:srgbClr val="009900"/>
                </a:solidFill>
                <a:latin typeface="Arial Narrow" pitchFamily="34" charset="0"/>
              </a:rPr>
              <a:t>Orientační tabulky a lavičku u každého zastavení sponzoruje</a:t>
            </a:r>
            <a:r>
              <a:rPr lang="cs-CZ" sz="3200" b="1" dirty="0" smtClean="0">
                <a:solidFill>
                  <a:srgbClr val="009900"/>
                </a:solidFill>
                <a:latin typeface="Arial Narrow" pitchFamily="34" charset="0"/>
              </a:rPr>
              <a:t> Sdružení </a:t>
            </a:r>
            <a:r>
              <a:rPr lang="cs-CZ" sz="3200" b="1" dirty="0" err="1" smtClean="0">
                <a:solidFill>
                  <a:srgbClr val="009900"/>
                </a:solidFill>
                <a:latin typeface="Arial Narrow" pitchFamily="34" charset="0"/>
              </a:rPr>
              <a:t>Ponávka</a:t>
            </a:r>
            <a:r>
              <a:rPr lang="cs-CZ" sz="3200" b="1" dirty="0" smtClean="0">
                <a:solidFill>
                  <a:srgbClr val="009900"/>
                </a:solidFill>
                <a:latin typeface="Arial Narrow" pitchFamily="34" charset="0"/>
              </a:rPr>
              <a:t>.</a:t>
            </a:r>
            <a:endParaRPr lang="cs-CZ" sz="3200" dirty="0" smtClean="0">
              <a:solidFill>
                <a:srgbClr val="009900"/>
              </a:solidFill>
              <a:latin typeface="Arial Narrow" pitchFamily="34" charset="0"/>
            </a:endParaRPr>
          </a:p>
          <a:p>
            <a:endParaRPr lang="cs-CZ" sz="3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96552" y="116632"/>
            <a:ext cx="9947448" cy="1143000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BUDOUCNOST:</a:t>
            </a:r>
            <a:b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TURISTICKÁ ZNÁMKA/ TURISTICKÁ NÁLEPKA</a:t>
            </a:r>
            <a:endParaRPr lang="cs-CZ" sz="3600" b="1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4" name="Zástupný symbol pro obsah 3" descr="nálepky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5201" t="52745" r="2433" b="34777"/>
          <a:stretch>
            <a:fillRect/>
          </a:stretch>
        </p:blipFill>
        <p:spPr>
          <a:xfrm>
            <a:off x="3851920" y="4005064"/>
            <a:ext cx="3528392" cy="2785573"/>
          </a:xfrm>
        </p:spPr>
      </p:pic>
      <p:pic>
        <p:nvPicPr>
          <p:cNvPr id="6" name="Obrázek 5" descr="logo_kc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589240"/>
            <a:ext cx="1047750" cy="1047750"/>
          </a:xfrm>
          <a:prstGeom prst="rect">
            <a:avLst/>
          </a:prstGeom>
        </p:spPr>
      </p:pic>
      <p:pic>
        <p:nvPicPr>
          <p:cNvPr id="7" name="Obrázek 6" descr="5662b462df1b19.5384447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44824"/>
            <a:ext cx="3456384" cy="3456384"/>
          </a:xfrm>
          <a:prstGeom prst="rect">
            <a:avLst/>
          </a:prstGeom>
        </p:spPr>
      </p:pic>
      <p:pic>
        <p:nvPicPr>
          <p:cNvPr id="8" name="Obrázek 7" descr="nálepky1.jpg"/>
          <p:cNvPicPr>
            <a:picLocks noChangeAspect="1"/>
          </p:cNvPicPr>
          <p:nvPr/>
        </p:nvPicPr>
        <p:blipFill>
          <a:blip r:embed="rId2" cstate="print"/>
          <a:srcRect l="7429" t="2751" r="1935" b="63650"/>
          <a:stretch>
            <a:fillRect/>
          </a:stretch>
        </p:blipFill>
        <p:spPr>
          <a:xfrm>
            <a:off x="3419872" y="1484784"/>
            <a:ext cx="4392488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396552" y="116632"/>
            <a:ext cx="9947448" cy="1143000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BUDOUCNOST:</a:t>
            </a:r>
            <a:b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</a:br>
            <a:endParaRPr lang="cs-CZ" sz="3600" b="1" dirty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tabulky se jmény dárců na zadní straně kapličky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QR kód (</a:t>
            </a:r>
            <a:r>
              <a:rPr lang="cs-CZ" sz="3600" b="1" dirty="0" err="1" smtClean="0">
                <a:solidFill>
                  <a:srgbClr val="009900"/>
                </a:solidFill>
                <a:latin typeface="Arial Narrow" pitchFamily="34" charset="0"/>
              </a:rPr>
              <a:t>audiobedekr</a:t>
            </a:r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)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vyznačení cesty od kapličky a nádraží ČD </a:t>
            </a:r>
            <a:b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   v České (logo)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 revitalizace studánky u zastavení č. 3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 lavičky k jednotlivým zastavením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 </a:t>
            </a:r>
            <a:r>
              <a:rPr lang="cs-CZ" sz="3600" b="1" dirty="0" err="1" smtClean="0">
                <a:solidFill>
                  <a:srgbClr val="009900"/>
                </a:solidFill>
                <a:latin typeface="Arial Narrow" pitchFamily="34" charset="0"/>
              </a:rPr>
              <a:t>event</a:t>
            </a:r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. vysazení stromů?</a:t>
            </a:r>
          </a:p>
          <a:p>
            <a:r>
              <a:rPr lang="cs-CZ" sz="3600" b="1" dirty="0" smtClean="0">
                <a:solidFill>
                  <a:srgbClr val="009900"/>
                </a:solidFill>
                <a:latin typeface="Arial Narrow" pitchFamily="34" charset="0"/>
              </a:rPr>
              <a:t> archivace vzpomínek na vranovské poutě (</a:t>
            </a:r>
            <a:r>
              <a:rPr lang="cs-CZ" sz="3600" b="1" smtClean="0">
                <a:solidFill>
                  <a:srgbClr val="009900"/>
                </a:solidFill>
                <a:latin typeface="Arial Narrow" pitchFamily="34" charset="0"/>
              </a:rPr>
              <a:t>web</a:t>
            </a:r>
            <a:r>
              <a:rPr lang="cs-CZ" sz="3600" b="1" smtClean="0">
                <a:solidFill>
                  <a:srgbClr val="009900"/>
                </a:solidFill>
                <a:latin typeface="Arial Narrow" pitchFamily="34" charset="0"/>
              </a:rPr>
              <a:t>) </a:t>
            </a:r>
            <a:endParaRPr lang="cs-CZ" sz="3600" b="1" dirty="0" smtClean="0">
              <a:solidFill>
                <a:srgbClr val="009900"/>
              </a:solidFill>
              <a:latin typeface="Arial Narrow" pitchFamily="34" charset="0"/>
            </a:endParaRPr>
          </a:p>
          <a:p>
            <a:endParaRPr lang="cs-CZ" sz="3600" b="1" dirty="0" smtClean="0">
              <a:solidFill>
                <a:srgbClr val="009900"/>
              </a:solidFill>
              <a:latin typeface="Arial Narrow" pitchFamily="34" charset="0"/>
            </a:endParaRPr>
          </a:p>
          <a:p>
            <a:endParaRPr lang="cs-CZ" sz="3600" b="1" dirty="0" smtClean="0">
              <a:solidFill>
                <a:srgbClr val="009900"/>
              </a:solidFill>
              <a:latin typeface="Arial Narrow" pitchFamily="34" charset="0"/>
            </a:endParaRPr>
          </a:p>
          <a:p>
            <a:endParaRPr lang="cs-CZ" sz="3600" b="1" dirty="0">
              <a:solidFill>
                <a:srgbClr val="0099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dirty="0" smtClean="0"/>
              <a:t>       </a:t>
            </a:r>
            <a:r>
              <a:rPr lang="cs-CZ" sz="4000" b="1" dirty="0" smtClean="0">
                <a:solidFill>
                  <a:srgbClr val="009900"/>
                </a:solidFill>
                <a:latin typeface="Arial Narrow" pitchFamily="34" charset="0"/>
              </a:rPr>
              <a:t>DĚKUJEME ZA PODPORU                            A POZORNOST</a:t>
            </a:r>
            <a:endParaRPr lang="cs-CZ" sz="4000" b="1" dirty="0">
              <a:solidFill>
                <a:srgbClr val="009900"/>
              </a:solidFill>
              <a:latin typeface="Arial Narrow" pitchFamily="34" charset="0"/>
            </a:endParaRPr>
          </a:p>
        </p:txBody>
      </p:sp>
      <p:pic>
        <p:nvPicPr>
          <p:cNvPr id="4" name="Obrázek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501008"/>
            <a:ext cx="4271875" cy="3024336"/>
          </a:xfrm>
          <a:prstGeom prst="rect">
            <a:avLst/>
          </a:prstGeom>
          <a:ln>
            <a:solidFill>
              <a:srgbClr val="00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251520" y="260648"/>
          <a:ext cx="8568954" cy="6408711"/>
        </p:xfrm>
        <a:graphic>
          <a:graphicData uri="http://schemas.openxmlformats.org/drawingml/2006/table">
            <a:tbl>
              <a:tblPr/>
              <a:tblGrid>
                <a:gridCol w="396441"/>
                <a:gridCol w="1375161"/>
                <a:gridCol w="1375161"/>
                <a:gridCol w="1424718"/>
                <a:gridCol w="1701404"/>
                <a:gridCol w="2296069"/>
              </a:tblGrid>
              <a:tr h="4349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Malé Svatoňovice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Křtiny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Lelekovice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Modlitba Vojtěch Kodet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Sedmiradostný růženec OFM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521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Zvěstování Panně Marii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Zvěstování Panně Marii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Zvěstování Panně Marii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Zvěstování Panně Marii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kterého jsi, Neposkvrněná Panno, s radostí z Ducha svatého počala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09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Navštívení panny Marie u Alžběty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Navštívení panny Marie u Alžběty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Ježíšovo narození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Ježíšovo narození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s kterým jsi, Neposkvrněná Panno, s radostí Alžbětu navštívila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09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Narození v Betlémě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Narození v Betlémě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Klanění tří králů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Klanění tří králů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kterého jsi, Neposkvrněná Panno, v Betlémě porodila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1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Obětování Páně </a:t>
                      </a:r>
                      <a:endParaRPr lang="cs-CZ" sz="1400" b="0" i="0" u="none" strike="noStrike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ctr" fontAlgn="ctr"/>
                      <a:r>
                        <a:rPr lang="cs-CZ" sz="1400" b="0" i="0" u="none" strike="noStrike" smtClean="0">
                          <a:solidFill>
                            <a:srgbClr val="000000"/>
                          </a:solidFill>
                          <a:latin typeface="Arial Narrow"/>
                        </a:rPr>
                        <a:t>v </a:t>
                      </a: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chrámu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Tři králové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Nalezení dvanáctiletého Ježíše v chrámu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Nalezení dvanáctiletého Ježíše v chrámu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kterého jsi, Neposkvrněná Panno, třem králům ke klanění představila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09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Dvanáctiletý Ježíš </a:t>
                      </a:r>
                      <a:endParaRPr lang="cs-CZ" sz="1400" b="0" i="0" u="none" strike="noStrike" dirty="0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ctr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v </a:t>
                      </a: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chrámu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Vesel se, nebes královno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Zmrtvýchvstání Páně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Zmrtvýchvstání Páně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kterého jsi, Neposkvrněná Panno, s radostí v chrámě nalezla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19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Nanebevzetí PM/ vzkříšený Ježíš se zjevuje své matce jako první z lidí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Seslání Ducha svatého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Seslání Ducha svatého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Nanebevstoupení Páně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Ježíš, kterého jsi, Neposkvrněná Panno, zmrtvýchvstalého s radostí první pozdravila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0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7.</a:t>
                      </a:r>
                    </a:p>
                  </a:txBody>
                  <a:tcPr marL="6269" marR="6269" marT="626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Korunovace Panny Marie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Nanebevzetí a korunování Panny Marie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Nanebevzetí </a:t>
                      </a:r>
                      <a:r>
                        <a:rPr lang="cs-CZ" sz="1400" b="0" i="0" u="none" strike="noStrike" smtClean="0">
                          <a:solidFill>
                            <a:srgbClr val="000000"/>
                          </a:solidFill>
                          <a:latin typeface="Arial Narrow"/>
                        </a:rPr>
                        <a:t>             a </a:t>
                      </a: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korunovace Panny Marie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Nanebevzetí Panny Marie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Ježíš, který tě, Neposkvrněná Panno, na nebe vzal a Královnou nebe i země korunoval.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386</Words>
  <Application>Microsoft Office PowerPoint</Application>
  <PresentationFormat>Předvádění na obrazovce (4:3)</PresentationFormat>
  <Paragraphs>91</Paragraphs>
  <Slides>23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Motiv sady Office</vt:lpstr>
      <vt:lpstr>SEDMIRADOSTNÁ CESTA</vt:lpstr>
      <vt:lpstr>Snímek 2</vt:lpstr>
      <vt:lpstr>Snímek 3</vt:lpstr>
      <vt:lpstr>Snímek 4</vt:lpstr>
      <vt:lpstr>1.zastavení: ZVĚSTOVÁNÍ PANNĚ MARII</vt:lpstr>
      <vt:lpstr>1.zastavení: ZVĚSTOVÁNÍ PANNĚ MARII</vt:lpstr>
      <vt:lpstr>2. zastavení: JEŽÍŠOVO NAROZENÍ</vt:lpstr>
      <vt:lpstr>2. zastavení: JEŽÍŠOVO NAROZENÍ</vt:lpstr>
      <vt:lpstr>3. zastavení: KLANĚNÍ TŘÍ KRÁLŮ</vt:lpstr>
      <vt:lpstr>3. zastavení: KLANĚNÍ TŘÍ KRÁLŮ</vt:lpstr>
      <vt:lpstr>4. zastavení: NALEZENÍ DVANÁCTILETÉHO JEŽÍŠE V CHRÁMU</vt:lpstr>
      <vt:lpstr>4. zastavení: NALEZENÍ DVANÁCTILETÉHO JEŽÍŠE V CHRÁMU</vt:lpstr>
      <vt:lpstr>5.zastavení: ZMRTVÝCHVSTÁNÍ PÁNĚ</vt:lpstr>
      <vt:lpstr>5.zastavení: ZMRTVÝCHVSTÁNÍ PÁNĚ</vt:lpstr>
      <vt:lpstr>6. zastavení: SESLÁNÍ DUCHA SVATÉHO</vt:lpstr>
      <vt:lpstr>6. zastavení: SESLÁNÍ DUCHA SVATÉHO</vt:lpstr>
      <vt:lpstr>7. zastavení: NANEBEVZETÍ                                            A KORUNOVACE PANNY MARIE</vt:lpstr>
      <vt:lpstr>7. zastavení: NANEBEVZETÍ                                            A KORUNOVACE PANNY MARIE</vt:lpstr>
      <vt:lpstr>Snímek 19</vt:lpstr>
      <vt:lpstr>BUDOUCNOST: TURISTICKÁ ZNÁMKA/ TURISTICKÁ NÁLEPKA</vt:lpstr>
      <vt:lpstr>BUDOUCNOST: </vt:lpstr>
      <vt:lpstr>Snímek 22</vt:lpstr>
      <vt:lpstr>Snímek 23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Pavel</dc:creator>
  <cp:lastModifiedBy>Anicka</cp:lastModifiedBy>
  <cp:revision>55</cp:revision>
  <dcterms:created xsi:type="dcterms:W3CDTF">2018-02-11T10:11:34Z</dcterms:created>
  <dcterms:modified xsi:type="dcterms:W3CDTF">2018-02-15T15:12:38Z</dcterms:modified>
</cp:coreProperties>
</file>